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9" r:id="rId17"/>
    <p:sldId id="2147482470" r:id="rId18"/>
    <p:sldId id="2147482473" r:id="rId19"/>
    <p:sldId id="2147482471" r:id="rId20"/>
    <p:sldId id="2147482472" r:id="rId21"/>
    <p:sldId id="2147482467" r:id="rId22"/>
    <p:sldId id="266" r:id="rId23"/>
    <p:sldId id="267" r:id="rId24"/>
    <p:sldId id="268" r:id="rId25"/>
    <p:sldId id="271" r:id="rId26"/>
    <p:sldId id="269" r:id="rId27"/>
    <p:sldId id="273" r:id="rId28"/>
    <p:sldId id="274" r:id="rId29"/>
    <p:sldId id="272" r:id="rId30"/>
    <p:sldId id="270" r:id="rId31"/>
    <p:sldId id="276" r:id="rId32"/>
    <p:sldId id="277" r:id="rId33"/>
    <p:sldId id="278" r:id="rId34"/>
    <p:sldId id="279" r:id="rId35"/>
    <p:sldId id="280" r:id="rId36"/>
    <p:sldId id="282" r:id="rId37"/>
    <p:sldId id="281" r:id="rId38"/>
    <p:sldId id="283" r:id="rId39"/>
    <p:sldId id="284" r:id="rId40"/>
    <p:sldId id="285" r:id="rId41"/>
    <p:sldId id="286" r:id="rId42"/>
    <p:sldId id="287" r:id="rId43"/>
    <p:sldId id="288" r:id="rId44"/>
    <p:sldId id="214748246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4" r:id="rId60"/>
    <p:sldId id="305" r:id="rId61"/>
    <p:sldId id="306" r:id="rId62"/>
    <p:sldId id="307" r:id="rId63"/>
    <p:sldId id="308" r:id="rId64"/>
    <p:sldId id="310" r:id="rId65"/>
    <p:sldId id="311" r:id="rId66"/>
    <p:sldId id="2147482448" r:id="rId67"/>
    <p:sldId id="2147482449" r:id="rId68"/>
    <p:sldId id="2147478309" r:id="rId69"/>
    <p:sldId id="2147478310" r:id="rId70"/>
    <p:sldId id="2147478312" r:id="rId71"/>
    <p:sldId id="2147482450" r:id="rId72"/>
    <p:sldId id="2147478257" r:id="rId73"/>
    <p:sldId id="309" r:id="rId74"/>
    <p:sldId id="2147482455" r:id="rId75"/>
    <p:sldId id="2147482454" r:id="rId76"/>
    <p:sldId id="2147482456" r:id="rId77"/>
    <p:sldId id="2147482457" r:id="rId78"/>
    <p:sldId id="2147482458" r:id="rId79"/>
    <p:sldId id="2147482459" r:id="rId80"/>
    <p:sldId id="214748246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9"/>
    <p:restoredTop sz="94696"/>
  </p:normalViewPr>
  <p:slideViewPr>
    <p:cSldViewPr snapToGrid="0">
      <p:cViewPr>
        <p:scale>
          <a:sx n="160" d="100"/>
          <a:sy n="160" d="100"/>
        </p:scale>
        <p:origin x="252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04FD-F5F7-F4AB-AE1B-A5C898B8E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01516-95A8-F2D9-2D31-44377447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7E6E6A-29AF-76C8-C072-7567B4040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402C30-CF29-6BBF-99B4-64737C765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82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0B020-A982-B209-3078-9A2A90B0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B97671-728A-D778-F200-F4910E878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387FDD-CE0B-1317-6E63-4547F0F3D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43087-431C-0DB3-B0B9-359D50AE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8D1F6-4C9B-41E0-41C6-620B45D6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F5C59-0F4D-BE4A-FE92-6CD6FB03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4D9425-DF52-2BD5-73E6-E7FA1A628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04AC3-C9BE-E3AA-A9DE-C7441E118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8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4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40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98E-80BF-8F68-17C3-F4E9DCF52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5FC5-7224-BCED-417D-16667EF1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RAG Evaluation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16669B-13B1-620E-BD50-7E34C056BAB2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B1E8FD-EECD-711C-D097-9ED0AEA673F3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84AB3-DA94-C0E3-EE89-402AF8A2FDCE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8D3E1A-4641-5D41-6901-299A4A48CE10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E935D-CDC7-4C57-7E8D-AF3DC9D6037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822FB3-9A9D-475F-1067-C02D94E48329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8E5AD4-9D30-4F51-A1DB-53F26D184237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F13245-45C1-E2F0-D5FF-B7A4FCACF804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58C308A-555E-93C1-EE65-31D94B5B4EF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9CE14B-F9E7-F65F-72E8-D0AEBC173BE7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F3029-2160-9752-A356-274D50BEDF64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23F0A1-90B5-0B45-44AA-71C84587D838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13BA3-3669-F057-B67E-9076BFF4D6F2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61BEA95-3813-C3B0-4227-BCB84E08E4E7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4CF5076-1921-04A6-0BAE-C56B2A4CB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F212CB-4AF5-D357-2684-21B05AC184D0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64A69-0358-7809-62C7-B01E349A7ACA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10027A-1054-E551-1AE0-8CE3F7F7AC22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5EF8885-9D06-FEE7-DC4E-F970C7F83374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0E8A04-C598-63C5-7DF7-B5B8A010F7BB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690FBDB-4795-95FA-5C86-40EB528DFC3C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FA01FC-DD8E-37AB-7846-5C4A9A6F53E3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89A4E1-52B8-F1D3-4543-CD02F977F6A3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2E908CD-EF27-584F-5C77-713D5518AAFE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E61EA6-26D0-0296-72DE-73F043361E09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3492DC-79DA-B689-6EC3-9BA45877D137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A66BA50-E08D-7629-D297-CC699C81AAAD}"/>
              </a:ext>
            </a:extLst>
          </p:cNvPr>
          <p:cNvSpPr/>
          <p:nvPr/>
        </p:nvSpPr>
        <p:spPr>
          <a:xfrm>
            <a:off x="7032812" y="2664150"/>
            <a:ext cx="1889312" cy="1726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E98026-C0F7-4DCD-BEA6-1FEB80FC23B4}"/>
              </a:ext>
            </a:extLst>
          </p:cNvPr>
          <p:cNvSpPr/>
          <p:nvPr/>
        </p:nvSpPr>
        <p:spPr>
          <a:xfrm>
            <a:off x="8526991" y="5198859"/>
            <a:ext cx="1889312" cy="9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8376D-C473-3B99-18D8-5DCA103331DA}"/>
              </a:ext>
            </a:extLst>
          </p:cNvPr>
          <p:cNvSpPr txBox="1"/>
          <p:nvPr/>
        </p:nvSpPr>
        <p:spPr>
          <a:xfrm>
            <a:off x="9016917" y="2557707"/>
            <a:ext cx="176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Chunk Retrieval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B4C8FF-3353-AE7F-114E-EC30D652BA18}"/>
              </a:ext>
            </a:extLst>
          </p:cNvPr>
          <p:cNvSpPr txBox="1"/>
          <p:nvPr/>
        </p:nvSpPr>
        <p:spPr>
          <a:xfrm>
            <a:off x="9211742" y="4750236"/>
            <a:ext cx="20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Generation</a:t>
            </a:r>
          </a:p>
        </p:txBody>
      </p:sp>
    </p:spTree>
    <p:extLst>
      <p:ext uri="{BB962C8B-B14F-4D97-AF65-F5344CB8AC3E}">
        <p14:creationId xmlns:p14="http://schemas.microsoft.com/office/powerpoint/2010/main" val="26847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20896-C982-FDDC-0015-2F2FD693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BBE9-22EC-E3B7-3CE5-A6DCE3AF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RAG Evaluation - Retrieval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830A7-9702-FFAE-D9A7-54B5DAD04DF2}"/>
              </a:ext>
            </a:extLst>
          </p:cNvPr>
          <p:cNvSpPr txBox="1"/>
          <p:nvPr/>
        </p:nvSpPr>
        <p:spPr>
          <a:xfrm>
            <a:off x="860370" y="152270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Precision@ 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EF5D2F3-F38A-C39A-47BF-9F8D49C9C5CA}"/>
              </a:ext>
            </a:extLst>
          </p:cNvPr>
          <p:cNvSpPr/>
          <p:nvPr/>
        </p:nvSpPr>
        <p:spPr>
          <a:xfrm>
            <a:off x="987388" y="2343588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5275D75-781D-92B6-D307-D7450FF44AE1}"/>
              </a:ext>
            </a:extLst>
          </p:cNvPr>
          <p:cNvSpPr/>
          <p:nvPr/>
        </p:nvSpPr>
        <p:spPr>
          <a:xfrm>
            <a:off x="987388" y="2639500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B0BF6FF-E3F2-FDF4-357B-A9294FDAD5A8}"/>
              </a:ext>
            </a:extLst>
          </p:cNvPr>
          <p:cNvSpPr/>
          <p:nvPr/>
        </p:nvSpPr>
        <p:spPr>
          <a:xfrm>
            <a:off x="987388" y="29354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E21ED-D1CD-B34A-0FF2-3858D7C60E8E}"/>
                  </a:ext>
                </a:extLst>
              </p:cNvPr>
              <p:cNvSpPr txBox="1"/>
              <p:nvPr/>
            </p:nvSpPr>
            <p:spPr>
              <a:xfrm>
                <a:off x="4248132" y="3429000"/>
                <a:ext cx="6861430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@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𝐼𝑡𝑒𝑚𝑠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E21ED-D1CD-B34A-0FF2-3858D7C6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32" y="3429000"/>
                <a:ext cx="6861430" cy="676532"/>
              </a:xfrm>
              <a:prstGeom prst="rect">
                <a:avLst/>
              </a:prstGeom>
              <a:blipFill>
                <a:blip r:embed="rId2"/>
                <a:stretch>
                  <a:fillRect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39453A9-2DBD-C325-7AE7-915474B79705}"/>
              </a:ext>
            </a:extLst>
          </p:cNvPr>
          <p:cNvSpPr/>
          <p:nvPr/>
        </p:nvSpPr>
        <p:spPr>
          <a:xfrm>
            <a:off x="860370" y="573489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27267A9-1432-D414-B012-5BC33B3BA6DF}"/>
              </a:ext>
            </a:extLst>
          </p:cNvPr>
          <p:cNvSpPr/>
          <p:nvPr/>
        </p:nvSpPr>
        <p:spPr>
          <a:xfrm>
            <a:off x="860370" y="609081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9BC9E-B173-CB7B-A7E1-A0C06B3309F7}"/>
              </a:ext>
            </a:extLst>
          </p:cNvPr>
          <p:cNvSpPr txBox="1"/>
          <p:nvPr/>
        </p:nvSpPr>
        <p:spPr>
          <a:xfrm>
            <a:off x="2334633" y="5660312"/>
            <a:ext cx="105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77F19-5B00-3E40-9F6F-912FEC474DF3}"/>
              </a:ext>
            </a:extLst>
          </p:cNvPr>
          <p:cNvSpPr txBox="1"/>
          <p:nvPr/>
        </p:nvSpPr>
        <p:spPr>
          <a:xfrm>
            <a:off x="2334633" y="6016237"/>
            <a:ext cx="14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Relevant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1BE06C-A681-CE69-73A4-4A11798EA8E7}"/>
              </a:ext>
            </a:extLst>
          </p:cNvPr>
          <p:cNvCxnSpPr>
            <a:cxnSpLocks/>
          </p:cNvCxnSpPr>
          <p:nvPr/>
        </p:nvCxnSpPr>
        <p:spPr>
          <a:xfrm>
            <a:off x="527241" y="3781404"/>
            <a:ext cx="22343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CFB28-AC60-F005-3D6F-FD93EAF4ED8B}"/>
              </a:ext>
            </a:extLst>
          </p:cNvPr>
          <p:cNvSpPr txBox="1"/>
          <p:nvPr/>
        </p:nvSpPr>
        <p:spPr>
          <a:xfrm>
            <a:off x="2852870" y="35967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0D9241-E871-AD91-FBA6-EDBC93C27807}"/>
              </a:ext>
            </a:extLst>
          </p:cNvPr>
          <p:cNvSpPr/>
          <p:nvPr/>
        </p:nvSpPr>
        <p:spPr>
          <a:xfrm>
            <a:off x="987388" y="3231324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98D8C3-C1F4-546F-EACA-4FCA9244B8CD}"/>
              </a:ext>
            </a:extLst>
          </p:cNvPr>
          <p:cNvSpPr/>
          <p:nvPr/>
        </p:nvSpPr>
        <p:spPr>
          <a:xfrm>
            <a:off x="987388" y="35272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E72DE4B-FAD4-83A0-0D2A-FCCE17879DCB}"/>
              </a:ext>
            </a:extLst>
          </p:cNvPr>
          <p:cNvSpPr/>
          <p:nvPr/>
        </p:nvSpPr>
        <p:spPr>
          <a:xfrm>
            <a:off x="987388" y="382314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A235C73-3B90-E248-7D7B-3C9ABB2FE06F}"/>
              </a:ext>
            </a:extLst>
          </p:cNvPr>
          <p:cNvSpPr/>
          <p:nvPr/>
        </p:nvSpPr>
        <p:spPr>
          <a:xfrm>
            <a:off x="987388" y="411906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</p:spTree>
    <p:extLst>
      <p:ext uri="{BB962C8B-B14F-4D97-AF65-F5344CB8AC3E}">
        <p14:creationId xmlns:p14="http://schemas.microsoft.com/office/powerpoint/2010/main" val="15215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34" grpId="0" animBg="1"/>
      <p:bldP spid="35" grpId="0" animBg="1"/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092A1-1903-5B46-CFD4-98DDBD6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F5A3-9288-BB77-1B11-C84A0CA7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RAG Evaluation - Retrieval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5E1B66-951E-3BF9-4A55-8798C7B9316D}"/>
                  </a:ext>
                </a:extLst>
              </p:cNvPr>
              <p:cNvSpPr txBox="1"/>
              <p:nvPr/>
            </p:nvSpPr>
            <p:spPr>
              <a:xfrm>
                <a:off x="4256083" y="3415150"/>
                <a:ext cx="6484724" cy="73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@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𝐼𝑡𝑒𝑚𝑠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𝐼𝑡𝑒𝑚𝑠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5E1B66-951E-3BF9-4A55-8798C7B9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83" y="3415150"/>
                <a:ext cx="6484724" cy="732508"/>
              </a:xfrm>
              <a:prstGeom prst="rect">
                <a:avLst/>
              </a:prstGeom>
              <a:blipFill>
                <a:blip r:embed="rId2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704A2B-153F-9E3D-F702-FD39D5F83957}"/>
              </a:ext>
            </a:extLst>
          </p:cNvPr>
          <p:cNvSpPr/>
          <p:nvPr/>
        </p:nvSpPr>
        <p:spPr>
          <a:xfrm>
            <a:off x="987388" y="2343588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6EAD0-ECD6-1EA5-45E4-3CFA902BD171}"/>
              </a:ext>
            </a:extLst>
          </p:cNvPr>
          <p:cNvSpPr/>
          <p:nvPr/>
        </p:nvSpPr>
        <p:spPr>
          <a:xfrm>
            <a:off x="987388" y="2639500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1C0F27-95CA-D11C-58DC-AF56CFEB121A}"/>
              </a:ext>
            </a:extLst>
          </p:cNvPr>
          <p:cNvSpPr/>
          <p:nvPr/>
        </p:nvSpPr>
        <p:spPr>
          <a:xfrm>
            <a:off x="987388" y="29354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BBF84E-EA29-0769-4CCA-B5B4CDF09BCF}"/>
              </a:ext>
            </a:extLst>
          </p:cNvPr>
          <p:cNvSpPr/>
          <p:nvPr/>
        </p:nvSpPr>
        <p:spPr>
          <a:xfrm>
            <a:off x="860370" y="573489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54AEC1-9F48-5B18-C90A-E25C6D70C142}"/>
              </a:ext>
            </a:extLst>
          </p:cNvPr>
          <p:cNvSpPr/>
          <p:nvPr/>
        </p:nvSpPr>
        <p:spPr>
          <a:xfrm>
            <a:off x="860370" y="609081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0BCAC-5588-DBF0-0A1D-D2FC67DC8B45}"/>
              </a:ext>
            </a:extLst>
          </p:cNvPr>
          <p:cNvSpPr txBox="1"/>
          <p:nvPr/>
        </p:nvSpPr>
        <p:spPr>
          <a:xfrm>
            <a:off x="2334633" y="5660312"/>
            <a:ext cx="105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01CD-3AC7-A37A-0E48-EC16C5056C45}"/>
              </a:ext>
            </a:extLst>
          </p:cNvPr>
          <p:cNvSpPr txBox="1"/>
          <p:nvPr/>
        </p:nvSpPr>
        <p:spPr>
          <a:xfrm>
            <a:off x="2334633" y="6016237"/>
            <a:ext cx="14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Relevant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6E669-EA0C-BE99-ECA1-3D61239EFC92}"/>
              </a:ext>
            </a:extLst>
          </p:cNvPr>
          <p:cNvCxnSpPr>
            <a:cxnSpLocks/>
          </p:cNvCxnSpPr>
          <p:nvPr/>
        </p:nvCxnSpPr>
        <p:spPr>
          <a:xfrm>
            <a:off x="527241" y="3781404"/>
            <a:ext cx="22343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0E0DAB-15A7-B8A3-AD34-30D47879CC6C}"/>
              </a:ext>
            </a:extLst>
          </p:cNvPr>
          <p:cNvSpPr txBox="1"/>
          <p:nvPr/>
        </p:nvSpPr>
        <p:spPr>
          <a:xfrm>
            <a:off x="2852870" y="35967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51E6AB-701E-3DE3-6881-5ACB63B35234}"/>
              </a:ext>
            </a:extLst>
          </p:cNvPr>
          <p:cNvSpPr/>
          <p:nvPr/>
        </p:nvSpPr>
        <p:spPr>
          <a:xfrm>
            <a:off x="987388" y="3231324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379DF3-AE04-F6A8-AE9D-52A6087048A2}"/>
              </a:ext>
            </a:extLst>
          </p:cNvPr>
          <p:cNvSpPr/>
          <p:nvPr/>
        </p:nvSpPr>
        <p:spPr>
          <a:xfrm>
            <a:off x="987388" y="35272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3763F6-6988-179D-F51F-C2A9DBA90573}"/>
              </a:ext>
            </a:extLst>
          </p:cNvPr>
          <p:cNvSpPr/>
          <p:nvPr/>
        </p:nvSpPr>
        <p:spPr>
          <a:xfrm>
            <a:off x="987388" y="382314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2EF49E4-48A1-A5EE-61A6-6291C4316248}"/>
              </a:ext>
            </a:extLst>
          </p:cNvPr>
          <p:cNvSpPr/>
          <p:nvPr/>
        </p:nvSpPr>
        <p:spPr>
          <a:xfrm>
            <a:off x="987388" y="411906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05F70-8F87-220E-40F0-BEA013DFC248}"/>
              </a:ext>
            </a:extLst>
          </p:cNvPr>
          <p:cNvSpPr txBox="1"/>
          <p:nvPr/>
        </p:nvSpPr>
        <p:spPr>
          <a:xfrm>
            <a:off x="860370" y="1522709"/>
            <a:ext cx="12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Recall@ K</a:t>
            </a:r>
          </a:p>
        </p:txBody>
      </p:sp>
    </p:spTree>
    <p:extLst>
      <p:ext uri="{BB962C8B-B14F-4D97-AF65-F5344CB8AC3E}">
        <p14:creationId xmlns:p14="http://schemas.microsoft.com/office/powerpoint/2010/main" val="6023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C38D8-4EE2-05EB-A6AD-587C1780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DF84D74C-22E5-061D-DDE9-C622BC56BD06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choose good metrics ?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39F391-F9D0-5105-7C1A-93E1D94CDB51}"/>
              </a:ext>
            </a:extLst>
          </p:cNvPr>
          <p:cNvGrpSpPr/>
          <p:nvPr/>
        </p:nvGrpSpPr>
        <p:grpSpPr>
          <a:xfrm>
            <a:off x="1255753" y="2018620"/>
            <a:ext cx="3391820" cy="461913"/>
            <a:chOff x="1255753" y="2018620"/>
            <a:chExt cx="3391820" cy="461913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8D90C798-797B-9297-FB79-F5568A3534A9}"/>
                </a:ext>
              </a:extLst>
            </p:cNvPr>
            <p:cNvSpPr/>
            <p:nvPr/>
          </p:nvSpPr>
          <p:spPr>
            <a:xfrm>
              <a:off x="1255753" y="2018620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FF9F80F5-8748-0246-AEEA-0D9C9AD100E5}"/>
                </a:ext>
              </a:extLst>
            </p:cNvPr>
            <p:cNvSpPr txBox="1"/>
            <p:nvPr/>
          </p:nvSpPr>
          <p:spPr>
            <a:xfrm>
              <a:off x="1825967" y="2064910"/>
              <a:ext cx="282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Task-Appropriate</a:t>
              </a:r>
              <a:r>
                <a:rPr lang="fr-FR" dirty="0"/>
                <a:t> </a:t>
              </a:r>
              <a:r>
                <a:rPr lang="fr-FR" dirty="0" err="1"/>
                <a:t>Metrics</a:t>
              </a:r>
              <a:endParaRPr lang="en-US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419715-8AEC-13C7-0C89-EE5E3D2ECBC6}"/>
              </a:ext>
            </a:extLst>
          </p:cNvPr>
          <p:cNvGrpSpPr/>
          <p:nvPr/>
        </p:nvGrpSpPr>
        <p:grpSpPr>
          <a:xfrm>
            <a:off x="1255753" y="3117410"/>
            <a:ext cx="2349868" cy="461913"/>
            <a:chOff x="1255753" y="3094264"/>
            <a:chExt cx="2349868" cy="461913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9FCC50-A9D9-6E10-1C69-DFFA76236AB7}"/>
                </a:ext>
              </a:extLst>
            </p:cNvPr>
            <p:cNvSpPr/>
            <p:nvPr/>
          </p:nvSpPr>
          <p:spPr>
            <a:xfrm>
              <a:off x="1255753" y="3094264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C2FAC8E-1B74-DA2E-1C81-F3523F8F3943}"/>
                </a:ext>
              </a:extLst>
            </p:cNvPr>
            <p:cNvSpPr txBox="1"/>
            <p:nvPr/>
          </p:nvSpPr>
          <p:spPr>
            <a:xfrm>
              <a:off x="1825967" y="3140554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Practical</a:t>
              </a:r>
              <a:r>
                <a:rPr lang="fr-FR" dirty="0"/>
                <a:t> Utility</a:t>
              </a:r>
              <a:endParaRPr lang="en-US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5B09106-1E0B-5672-98D9-2D0F95C51A5B}"/>
              </a:ext>
            </a:extLst>
          </p:cNvPr>
          <p:cNvGrpSpPr/>
          <p:nvPr/>
        </p:nvGrpSpPr>
        <p:grpSpPr>
          <a:xfrm>
            <a:off x="1255753" y="4216199"/>
            <a:ext cx="2349868" cy="461913"/>
            <a:chOff x="1255753" y="4216199"/>
            <a:chExt cx="2349868" cy="461913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8B8C64F-EC0F-BABF-6602-00CA0C8E179D}"/>
                </a:ext>
              </a:extLst>
            </p:cNvPr>
            <p:cNvSpPr/>
            <p:nvPr/>
          </p:nvSpPr>
          <p:spPr>
            <a:xfrm>
              <a:off x="1255753" y="4216199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F7D9237-9CEE-D0DC-E391-E0410212C714}"/>
                </a:ext>
              </a:extLst>
            </p:cNvPr>
            <p:cNvSpPr txBox="1"/>
            <p:nvPr/>
          </p:nvSpPr>
          <p:spPr>
            <a:xfrm>
              <a:off x="1825967" y="4262489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Interpretability</a:t>
              </a:r>
              <a:endParaRPr lang="en-US" dirty="0"/>
            </a:p>
          </p:txBody>
        </p:sp>
      </p:grpSp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8A099322-1345-2456-FE0A-BFCCCFF8F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7185" y="1952979"/>
            <a:ext cx="2744481" cy="27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rgbClr val="147BBF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rgbClr val="147BBF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rgbClr val="147BBF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2D4D-447B-7882-2EFF-D6243F8C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98C9873-EFB9-008A-8F4A-DAA6EEE28871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constitute a good evaluation </a:t>
            </a:r>
            <a:r>
              <a:rPr lang="en-US" dirty="0" err="1"/>
              <a:t>dasaset</a:t>
            </a:r>
            <a:r>
              <a:rPr lang="en-US" dirty="0"/>
              <a:t> ?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EE09EF6-D493-50E1-C923-227E42AED0C0}"/>
              </a:ext>
            </a:extLst>
          </p:cNvPr>
          <p:cNvGrpSpPr/>
          <p:nvPr/>
        </p:nvGrpSpPr>
        <p:grpSpPr>
          <a:xfrm>
            <a:off x="1255753" y="2018620"/>
            <a:ext cx="4845743" cy="461913"/>
            <a:chOff x="1255753" y="2018620"/>
            <a:chExt cx="4845743" cy="46191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1A59916-EF1D-93FA-A689-169CEF0AD715}"/>
                </a:ext>
              </a:extLst>
            </p:cNvPr>
            <p:cNvSpPr/>
            <p:nvPr/>
          </p:nvSpPr>
          <p:spPr>
            <a:xfrm>
              <a:off x="1255753" y="2018620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0A4C4D0-F0F0-18D7-F393-115881D3C7DA}"/>
                </a:ext>
              </a:extLst>
            </p:cNvPr>
            <p:cNvSpPr txBox="1"/>
            <p:nvPr/>
          </p:nvSpPr>
          <p:spPr>
            <a:xfrm>
              <a:off x="1825967" y="2064910"/>
              <a:ext cx="427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Diversity of </a:t>
              </a:r>
              <a:r>
                <a:rPr lang="fr-FR" dirty="0" err="1"/>
                <a:t>Task</a:t>
              </a:r>
              <a:r>
                <a:rPr lang="fr-FR" dirty="0"/>
                <a:t> Types and </a:t>
              </a:r>
              <a:r>
                <a:rPr lang="fr-FR" dirty="0" err="1"/>
                <a:t>Complexity</a:t>
              </a:r>
              <a:endParaRPr lang="en-US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7A125D1-E2D5-7F1C-A538-A4D0805C8D54}"/>
              </a:ext>
            </a:extLst>
          </p:cNvPr>
          <p:cNvGrpSpPr/>
          <p:nvPr/>
        </p:nvGrpSpPr>
        <p:grpSpPr>
          <a:xfrm>
            <a:off x="1255753" y="3117410"/>
            <a:ext cx="1732712" cy="461913"/>
            <a:chOff x="1255753" y="3094264"/>
            <a:chExt cx="1732712" cy="461913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08B3CDD-C02F-A4BB-95C9-1D1EE2B3995D}"/>
                </a:ext>
              </a:extLst>
            </p:cNvPr>
            <p:cNvSpPr/>
            <p:nvPr/>
          </p:nvSpPr>
          <p:spPr>
            <a:xfrm>
              <a:off x="1255753" y="3094264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D3DBFC4-60E2-62BF-CB66-50F165DB6A49}"/>
                </a:ext>
              </a:extLst>
            </p:cNvPr>
            <p:cNvSpPr txBox="1"/>
            <p:nvPr/>
          </p:nvSpPr>
          <p:spPr>
            <a:xfrm>
              <a:off x="1825967" y="3140554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Coverage</a:t>
              </a:r>
              <a:endParaRPr lang="en-US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376145E-6348-B408-2F88-820FBB6348A5}"/>
              </a:ext>
            </a:extLst>
          </p:cNvPr>
          <p:cNvGrpSpPr/>
          <p:nvPr/>
        </p:nvGrpSpPr>
        <p:grpSpPr>
          <a:xfrm>
            <a:off x="1255753" y="4216199"/>
            <a:ext cx="3005496" cy="461913"/>
            <a:chOff x="1255753" y="4216199"/>
            <a:chExt cx="3005496" cy="461913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0114AD1-1179-5415-A5C7-AA0EAAC068C1}"/>
                </a:ext>
              </a:extLst>
            </p:cNvPr>
            <p:cNvSpPr/>
            <p:nvPr/>
          </p:nvSpPr>
          <p:spPr>
            <a:xfrm>
              <a:off x="1255753" y="4216199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80547FF-9D57-BCA0-A820-4A883787FE0E}"/>
                </a:ext>
              </a:extLst>
            </p:cNvPr>
            <p:cNvSpPr txBox="1"/>
            <p:nvPr/>
          </p:nvSpPr>
          <p:spPr>
            <a:xfrm>
              <a:off x="1825967" y="4262489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Ground Truth </a:t>
              </a:r>
              <a:r>
                <a:rPr lang="fr-FR" dirty="0" err="1"/>
                <a:t>Quality</a:t>
              </a:r>
              <a:endParaRPr lang="en-US" dirty="0"/>
            </a:p>
          </p:txBody>
        </p:sp>
      </p:grpSp>
      <p:pic>
        <p:nvPicPr>
          <p:cNvPr id="20" name="Graphique 19" descr="Liste de contrôle avec un remplissage uni">
            <a:extLst>
              <a:ext uri="{FF2B5EF4-FFF2-40B4-BE49-F238E27FC236}">
                <a16:creationId xmlns:a16="http://schemas.microsoft.com/office/drawing/2014/main" id="{1DD98A33-F65A-F5C9-EA05-36F1BDCF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6950" y="1812744"/>
            <a:ext cx="3024949" cy="30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210AF-CB72-DB49-D9A8-9F3769644A9E}"/>
              </a:ext>
            </a:extLst>
          </p:cNvPr>
          <p:cNvSpPr txBox="1"/>
          <p:nvPr/>
        </p:nvSpPr>
        <p:spPr>
          <a:xfrm>
            <a:off x="5472656" y="4091781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/day_1_rag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944597" y="2521082"/>
            <a:ext cx="401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Assistant: “ Write poem about summer</a:t>
            </a:r>
          </a:p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80FDB-EE48-29EB-B852-76EA93A3FC70}"/>
              </a:ext>
            </a:extLst>
          </p:cNvPr>
          <p:cNvSpPr txBox="1"/>
          <p:nvPr/>
        </p:nvSpPr>
        <p:spPr>
          <a:xfrm>
            <a:off x="6978101" y="200568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User: “Write a poem about flowers”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13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(32-bit)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</a:t>
                </a:r>
                <a:r>
                  <a:rPr lang="en-US" b="1" dirty="0"/>
                  <a:t>A</a:t>
                </a:r>
                <a:r>
                  <a:rPr lang="en-US" dirty="0"/>
                  <a:t> / </a:t>
                </a:r>
                <a:r>
                  <a:rPr lang="en-US" b="1" dirty="0"/>
                  <a:t>B</a:t>
                </a:r>
                <a:r>
                  <a:rPr lang="en-US" dirty="0"/>
                  <a:t>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26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6" grpId="0"/>
      <p:bldP spid="17" grpId="0"/>
      <p:bldP spid="18" grpId="0"/>
      <p:bldP spid="19" grpId="0"/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  <a:solidFill>
              <a:srgbClr val="147BBF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  <a:solidFill>
              <a:srgbClr val="147BBF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13" grpId="0"/>
      <p:bldP spid="15" grpId="0" animBg="1"/>
      <p:bldP spid="17" grpId="0"/>
      <p:bldP spid="18" grpId="0" animBg="1"/>
      <p:bldP spid="19" grpId="0" animBg="1"/>
      <p:bldP spid="20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</a:t>
            </a:r>
            <a:r>
              <a:rPr lang="en-US"/>
              <a:t>the data</a:t>
            </a:r>
            <a:endParaRPr lang="en-US" dirty="0"/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971" t="-4348" r="-7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971"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6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3" grpId="0" animBg="1"/>
      <p:bldP spid="4" grpId="0" animBg="1"/>
      <p:bldP spid="10" grpId="0"/>
      <p:bldP spid="11" grpId="0" animBg="1"/>
      <p:bldP spid="12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Add with solid fill">
            <a:extLst>
              <a:ext uri="{FF2B5EF4-FFF2-40B4-BE49-F238E27FC236}">
                <a16:creationId xmlns:a16="http://schemas.microsoft.com/office/drawing/2014/main" id="{AB9739CF-2F2C-DD9D-BAE2-FB3D751BF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6546" y="3212965"/>
            <a:ext cx="432070" cy="4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7" grpId="0"/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020E-DEC6-8D5F-4545-D3254A56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46DF-768E-A02C-9929-A14EAF9D0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5C0E8B-939B-9A6B-9A7F-A8F9E969C5EC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6D03165-351B-9B0C-C1F2-B56256B9A678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C321A0CB-D13E-C21C-0CAD-8F21F229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A2308-F09E-D780-2A25-39B2B689ED4C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274D081-7068-46F1-A5D9-A8D38D7BBB9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64ABB3-DBA0-20E4-E895-F836F579CEEE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B06092F-EDA4-61A5-AB22-6383768C0D29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7A830D2-1960-4152-77C7-B3EF39DFC8A4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D54926-B489-5735-54F9-11CEB0A1D15D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5FAE8460-5C84-3291-AF8C-FCF49DEE322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BB85724-3506-BF68-ABE2-514E90015A20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4AE48D1-38E9-6245-1917-2F57E54E9C0A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689F614-8C23-CD2D-0824-84DAA2DB4417}"/>
              </a:ext>
            </a:extLst>
          </p:cNvPr>
          <p:cNvSpPr txBox="1"/>
          <p:nvPr/>
        </p:nvSpPr>
        <p:spPr>
          <a:xfrm>
            <a:off x="4280513" y="327838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“ …a useless animal“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53B1ED-369A-0085-8830-99D9FA9F973B}"/>
              </a:ext>
            </a:extLst>
          </p:cNvPr>
          <p:cNvSpPr txBox="1"/>
          <p:nvPr/>
        </p:nvSpPr>
        <p:spPr>
          <a:xfrm>
            <a:off x="8701051" y="483690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- 9,86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C552107-7D9E-0257-7D58-17BBD1668946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487B0B-F888-BCEE-F769-A797F3AC89AA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1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254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244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43455" y="3504416"/>
            <a:ext cx="1314160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39" grpId="0" animBg="1"/>
      <p:bldP spid="17" grpId="0"/>
      <p:bldP spid="19" grpId="0" animBg="1"/>
      <p:bldP spid="34" grpId="0"/>
      <p:bldP spid="35" grpId="0"/>
      <p:bldP spid="36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43" grpId="0"/>
      <p:bldP spid="44" grpId="0"/>
      <p:bldP spid="46" grpId="0"/>
      <p:bldP spid="47" grpId="0"/>
      <p:bldP spid="48" grpId="0"/>
      <p:bldP spid="49" grpId="0"/>
      <p:bldP spid="4" grpId="0" animBg="1"/>
      <p:bldP spid="5" grpId="0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96814" y="808935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1" grpId="0"/>
      <p:bldP spid="12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/>
      <p:bldP spid="7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5" grpId="0" animBg="1"/>
      <p:bldP spid="16" grpId="0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/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DB8AE69-DA06-BF87-00F2-341ADF918334}"/>
              </a:ext>
            </a:extLst>
          </p:cNvPr>
          <p:cNvSpPr/>
          <p:nvPr/>
        </p:nvSpPr>
        <p:spPr>
          <a:xfrm>
            <a:off x="6919274" y="3434644"/>
            <a:ext cx="1577418" cy="476765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E73ED0-47F0-1F12-0A20-41C63EDBFD28}"/>
              </a:ext>
            </a:extLst>
          </p:cNvPr>
          <p:cNvSpPr txBox="1"/>
          <p:nvPr/>
        </p:nvSpPr>
        <p:spPr>
          <a:xfrm>
            <a:off x="7003560" y="3488360"/>
            <a:ext cx="140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Even if true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/>
      <p:bldP spid="12" grpId="0"/>
      <p:bldP spid="7" grpId="0"/>
      <p:bldP spid="13" grpId="0"/>
      <p:bldP spid="14" grpId="0" animBg="1"/>
      <p:bldP spid="18" grpId="0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rgbClr val="00B050"/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1" grpId="0"/>
      <p:bldP spid="23" grpId="0" animBg="1"/>
      <p:bldP spid="24" grpId="0"/>
      <p:bldP spid="31" grpId="0"/>
      <p:bldP spid="32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1" grpId="0"/>
      <p:bldP spid="32" grpId="0"/>
      <p:bldP spid="33" grpId="0"/>
      <p:bldP spid="6" grpId="0" animBg="1"/>
      <p:bldP spid="8" grpId="0"/>
      <p:bldP spid="9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3337</Words>
  <Application>Microsoft Macintosh PowerPoint</Application>
  <PresentationFormat>Widescreen</PresentationFormat>
  <Paragraphs>811</Paragraphs>
  <Slides>80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RAG Evaluation</vt:lpstr>
      <vt:lpstr>RAG Evaluation - Retrieval</vt:lpstr>
      <vt:lpstr>RAG Evaluation - Retrieval</vt:lpstr>
      <vt:lpstr>PowerPoint Presentation</vt:lpstr>
      <vt:lpstr>PowerPoint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69</cp:revision>
  <dcterms:created xsi:type="dcterms:W3CDTF">2024-11-16T07:50:51Z</dcterms:created>
  <dcterms:modified xsi:type="dcterms:W3CDTF">2025-10-11T11:53:05Z</dcterms:modified>
</cp:coreProperties>
</file>